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6b3a07e0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6b3a07e0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8c9d3238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8c9d3238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fdedaed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fdedaed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81547533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81547533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81547533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81547533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81547533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81547533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81547533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81547533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fdedaed3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fdedaed3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fdedaed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fdedaed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fdedaed3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fdedaed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この辺りの解説を長くしても仕方がないので、ちょっと詳しめに作った感じを打ち消して、楕円を球面、平面に表すから色々あるんですよねぇ見たいな感じで短めに話す。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fdedae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fdedae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7a806890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7a80689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fdedaed3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fdedaed3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00a4b32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00a4b32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00a4b32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00a4b32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00a4b32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00a4b32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00a4b32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00a4b32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00a4b32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00a4b32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8c9d3238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8c9d3238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8c9d3238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8c9d3238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dedaed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fdedaed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fdedaed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fdedaed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ありがとう！PyConJP！ってドーンって文字が落ちてきてっていうアニメーションにしたい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fdedaed3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fdedaed3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dedaed3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dedaed3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fdedaed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fdedaed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59636d0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59636d0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8c9d3238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8c9d3238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8c9d3238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8c9d3238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59636d0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59636d0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59636d0d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59636d0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59636d0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59636d0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59636d0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59636d0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815475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815475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59636d0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59636d0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8c9d3238b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8c9d3238b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8c9d3238b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8c9d3238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59636d0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59636d0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6b3a07e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6b3a07e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b3a07e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6b3a07e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6b3a07e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6b3a07e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6b3a07e0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6b3a07e0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8c9d3238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8c9d3238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8c9d3238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8c9d3238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fdedaed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fdedaed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7070a12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7070a12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7070a12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7070a12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7070a12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7070a12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7070a12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7070a12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8c9d3238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8c9d3238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8c9d3238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8c9d3238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6b3a07e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6b3a07e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6b3a07e0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6b3a07e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6b3a07e0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6b3a07e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6b3a07e0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6b3a07e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fdedaed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fdedaed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7145118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7145118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7145118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7145118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7a806890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7a806890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7a80689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7a80689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7a80689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7a80689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7a80689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7a80689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fdedaed3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fdedaed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医療関係者、社会を支える全ての方たちありがとう！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161d9dc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161d9d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7a80689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7a80689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o.gl/maps/cFh66Zmg4j7cgfsG7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chomoku.com/recruit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hapely.readthedocs.io/en/stable/" TargetMode="External"/><Relationship Id="rId4" Type="http://schemas.openxmlformats.org/officeDocument/2006/relationships/hyperlink" Target="https://colab.research.google.com/drive/1CU8jzoLs8Hv0NNmHqES3gtYqneX_PvNJ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yconjp.blogspot.com/2016/06/python-boot-camp-in-kyoto.html" TargetMode="External"/><Relationship Id="rId4" Type="http://schemas.openxmlformats.org/officeDocument/2006/relationships/image" Target="../media/image2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nlftp.mlit.go.jp/ksj/gml/datalist/KsjTmplt-L03-b_r.html" TargetMode="External"/><Relationship Id="rId4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nlftp.mlit.go.jp/ksj/gml/datalist/KsjTmplt-N03-v3_0.html#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koujikozaki/GPS2LOD" TargetMode="External"/><Relationship Id="rId4" Type="http://schemas.openxmlformats.org/officeDocument/2006/relationships/hyperlink" Target="https://colab.research.google.com/drive/1_LNM-AKdpcuJb-vOzPKJt3O81o1jOGia?usp=sh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jpg"/><Relationship Id="rId4" Type="http://schemas.openxmlformats.org/officeDocument/2006/relationships/image" Target="../media/image2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e-stat.go.jp/gis" TargetMode="External"/><Relationship Id="rId4" Type="http://schemas.openxmlformats.org/officeDocument/2006/relationships/hyperlink" Target="https://colab.research.google.com/drive/1QspBpoW9BO_ofXmrLOX3a04YD5SE_3eH?usp=sharing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jpg"/><Relationship Id="rId4" Type="http://schemas.openxmlformats.org/officeDocument/2006/relationships/image" Target="../media/image3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6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colab.research.google.com/drive/1J3QU3Hv2iO1EKYGKma96CkkFeVqqzzrD?usp=sharing" TargetMode="External"/><Relationship Id="rId4" Type="http://schemas.openxmlformats.org/officeDocument/2006/relationships/hyperlink" Target="https://www.eorc.jaxa.jp/ptree/userguide_j.html" TargetMode="External"/><Relationship Id="rId5" Type="http://schemas.openxmlformats.org/officeDocument/2006/relationships/hyperlink" Target="https://www.eorc.jaxa.jp/ptree/userguide_j.html" TargetMode="External"/><Relationship Id="rId6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Y5cynCN_Oyo" TargetMode="External"/><Relationship Id="rId4" Type="http://schemas.openxmlformats.org/officeDocument/2006/relationships/image" Target="../media/image3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FZ8ONXlGiXA" TargetMode="External"/><Relationship Id="rId4" Type="http://schemas.openxmlformats.org/officeDocument/2006/relationships/image" Target="../media/image44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colab.research.google.com/drive/1hajaEIBbUwGWvm5JbnJ6y0WhsMDwc3Yi?usp=sharing" TargetMode="External"/><Relationship Id="rId4" Type="http://schemas.openxmlformats.org/officeDocument/2006/relationships/hyperlink" Target="https://scihub.copernicus.eu/twiki/pub/SciHubWebPortal/TermsConditions/Sentinel_Data_Terms_and_Conditions.pdf" TargetMode="External"/><Relationship Id="rId5" Type="http://schemas.openxmlformats.org/officeDocument/2006/relationships/hyperlink" Target="https://scihub.copernicus.eu/" TargetMode="External"/><Relationship Id="rId6" Type="http://schemas.openxmlformats.org/officeDocument/2006/relationships/image" Target="../media/image4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jpg"/><Relationship Id="rId4" Type="http://schemas.openxmlformats.org/officeDocument/2006/relationships/image" Target="../media/image45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hannari-python.connpass.com/" TargetMode="External"/><Relationship Id="rId4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eo-python-site.readthedocs.io/en/latest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shapely.readthedocs.io/en/stable/" TargetMode="External"/><Relationship Id="rId4" Type="http://schemas.openxmlformats.org/officeDocument/2006/relationships/hyperlink" Target="https://geopandas.org/" TargetMode="External"/><Relationship Id="rId5" Type="http://schemas.openxmlformats.org/officeDocument/2006/relationships/hyperlink" Target="http://xarray.pydata.org/en/stable/" TargetMode="External"/><Relationship Id="rId6" Type="http://schemas.openxmlformats.org/officeDocument/2006/relationships/hyperlink" Target="https://python-visualization.github.io/folium/" TargetMode="External"/><Relationship Id="rId7" Type="http://schemas.openxmlformats.org/officeDocument/2006/relationships/hyperlink" Target="https://plotly.com/python/" TargetMode="External"/><Relationship Id="rId8" Type="http://schemas.openxmlformats.org/officeDocument/2006/relationships/hyperlink" Target="https://deckgl.readthedocs.io/en/latest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com/koujikozaki/GPS2LOD" TargetMode="External"/><Relationship Id="rId4" Type="http://schemas.openxmlformats.org/officeDocument/2006/relationships/hyperlink" Target="https://www.e-stat.go.jp/gis" TargetMode="External"/><Relationship Id="rId5" Type="http://schemas.openxmlformats.org/officeDocument/2006/relationships/hyperlink" Target="https://www.eorc.jaxa.jp/ptree/index_j.html" TargetMode="External"/><Relationship Id="rId6" Type="http://schemas.openxmlformats.org/officeDocument/2006/relationships/hyperlink" Target="https://scihub.copernicus.e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9275" y="1357050"/>
            <a:ext cx="8520600" cy="12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GIS with Python！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68875"/>
            <a:ext cx="8520600" cy="12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PyConJP2021 2021/10/15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Chomoku LLC: Hideyuki Ogawa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Translate with DEEPL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How to use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b="1" lang="ja" sz="1400">
                <a:solidFill>
                  <a:schemeClr val="dk1"/>
                </a:solidFill>
              </a:rPr>
              <a:t>Geospatial information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How to use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2020/2 ～ 2021/10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I can't go out.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In 2019, I'd be at PyConJP in Tokyo in September, and PyCon China Beijing in October</a:t>
            </a:r>
            <a:r>
              <a:rPr lang="ja">
                <a:solidFill>
                  <a:schemeClr val="dk1"/>
                </a:solidFill>
              </a:rPr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But these days….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My area of activity（WFH : 2020/3 - 2021/10 99%）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North: MK BOWL KAMIGAMO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088" y="1017725"/>
            <a:ext cx="5637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SOUTH: KYOTO STATION (KYOTO TOWER)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475" y="1017725"/>
            <a:ext cx="27990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WEST: KINKAKUJI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150" y="1017725"/>
            <a:ext cx="344171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EAST: GINKAKUJI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712" y="1017725"/>
            <a:ext cx="36985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Use Google Map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-"/>
            </a:pPr>
            <a:r>
              <a:rPr lang="ja">
                <a:solidFill>
                  <a:schemeClr val="dk1"/>
                </a:solidFill>
              </a:rPr>
              <a:t>Only people in Kyoto would understand, so let's take a look on Google Maps!</a:t>
            </a:r>
            <a:endParaRPr sz="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Googlemap: My Place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https://goo.gl/maps/cFh66Zmg4j7cgfsG7</a:t>
            </a:r>
            <a:endParaRPr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-"/>
            </a:pPr>
            <a:r>
              <a:rPr lang="ja" sz="1500">
                <a:solidFill>
                  <a:schemeClr val="dk1"/>
                </a:solidFill>
              </a:rPr>
              <a:t>google is smart</a:t>
            </a:r>
            <a:endParaRPr sz="100"/>
          </a:p>
          <a:p>
            <a:pPr indent="-266700" lvl="0" marL="457200" rtl="0" algn="l">
              <a:spcBef>
                <a:spcPts val="0"/>
              </a:spcBef>
              <a:spcAft>
                <a:spcPts val="0"/>
              </a:spcAft>
              <a:buSzPts val="600"/>
              <a:buChar char="-"/>
            </a:pPr>
            <a:r>
              <a:rPr lang="ja" sz="1600">
                <a:solidFill>
                  <a:schemeClr val="dk1"/>
                </a:solidFill>
              </a:rPr>
              <a:t>Google Maps plots the location by name.</a:t>
            </a:r>
            <a:endParaRPr sz="600"/>
          </a:p>
          <a:p>
            <a:pPr indent="-234950" lvl="1" marL="914400" rtl="0" algn="l">
              <a:spcBef>
                <a:spcPts val="0"/>
              </a:spcBef>
              <a:spcAft>
                <a:spcPts val="0"/>
              </a:spcAft>
              <a:buSzPts val="100"/>
              <a:buChar char="-"/>
            </a:pPr>
            <a:r>
              <a:rPr lang="ja">
                <a:solidFill>
                  <a:schemeClr val="dk1"/>
                </a:solidFill>
              </a:rPr>
              <a:t>ex. Ginkakuji</a:t>
            </a:r>
            <a:endParaRPr sz="1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Address: </a:t>
            </a:r>
            <a:r>
              <a:rPr lang="ja" sz="1200">
                <a:solidFill>
                  <a:schemeClr val="dk1"/>
                </a:solidFill>
              </a:rPr>
              <a:t>〒606-8402 京都府京都市左京区銀閣寺町2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Maybe it's plotted as place name -&gt; address -&gt; coordinates.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Search by GinkakujiCoordinates -&gt; Latitude and Longitude:</a:t>
            </a:r>
            <a:r>
              <a:rPr lang="ja"/>
              <a:t> 35.0270° N, 135.7983° 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GeoCoding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Don't pass addresses when plotting location data.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Specify by coordinates such as latitude and longitude.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Conversion from place names and addresses to latitude and longitude is called geocoding.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Geocoding example (google's geocoding API: API_KEY required)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475" y="2704850"/>
            <a:ext cx="5111050" cy="20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</a:t>
            </a:r>
            <a:r>
              <a:rPr lang="ja"/>
              <a:t>oordinates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latitude and longitude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600">
                <a:solidFill>
                  <a:schemeClr val="dk1"/>
                </a:solidFill>
              </a:rPr>
              <a:t>latitude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200">
                <a:solidFill>
                  <a:schemeClr val="dk1"/>
                </a:solidFill>
              </a:rPr>
              <a:t>Represents north and south (up to 90 degrees)</a:t>
            </a:r>
            <a:endParaRPr sz="12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0 degrees from the equator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600">
                <a:solidFill>
                  <a:schemeClr val="dk1"/>
                </a:solidFill>
              </a:rPr>
              <a:t>longitude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ja" sz="1100">
                <a:solidFill>
                  <a:schemeClr val="dk1"/>
                </a:solidFill>
              </a:rPr>
              <a:t>Representation of east and west (up to 180 degrees)</a:t>
            </a:r>
            <a:endParaRPr sz="1100"/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ja" sz="1200">
                <a:solidFill>
                  <a:schemeClr val="dk1"/>
                </a:solidFill>
              </a:rPr>
              <a:t>0° prime meridian: 102.478m east of </a:t>
            </a:r>
            <a:endParaRPr sz="1200">
              <a:solidFill>
                <a:schemeClr val="dk1"/>
              </a:solidFill>
            </a:endParaRPr>
          </a:p>
          <a:p>
            <a:pPr indent="-304800" lvl="2" marL="13716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ja" sz="1200">
                <a:solidFill>
                  <a:schemeClr val="dk1"/>
                </a:solidFill>
              </a:rPr>
              <a:t>Greenwich Observatory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Sometimes expressed as decimals, but often expressed in degrees, minutes, and seconds, and the minutes and seconds must be divided by 60.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>
                <a:solidFill>
                  <a:schemeClr val="dk1"/>
                </a:solidFill>
              </a:rPr>
              <a:t>Expressing latitude and longitude as numerical values can be used to identify locations.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>
                <a:solidFill>
                  <a:schemeClr val="dk1"/>
                </a:solidFill>
              </a:rPr>
              <a:t>On the other hand, there are multiple expressions, and it is very difficult to</a:t>
            </a:r>
            <a:endParaRPr sz="1400"/>
          </a:p>
        </p:txBody>
      </p:sp>
      <p:sp>
        <p:nvSpPr>
          <p:cNvPr id="171" name="Google Shape;171;p31"/>
          <p:cNvSpPr txBox="1"/>
          <p:nvPr/>
        </p:nvSpPr>
        <p:spPr>
          <a:xfrm>
            <a:off x="5551800" y="4438525"/>
            <a:ext cx="32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image: Peter Mercator, Public domain, from wikimedia commons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8495" y="100425"/>
            <a:ext cx="3583799" cy="31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825" y="96100"/>
            <a:ext cx="3062175" cy="30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83675"/>
            <a:ext cx="8520600" cy="37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Name: Hideyuki Ogawa (@ogawahideyuki)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Company: Chomoku LLC (@hijichomoku)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		Founder &amp; CEO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We are hiring!!! Sorry we have no english site. (</a:t>
            </a:r>
            <a:r>
              <a:rPr lang="ja" u="sng">
                <a:solidFill>
                  <a:schemeClr val="hlink"/>
                </a:solidFill>
                <a:hlinkClick r:id="rId4"/>
              </a:rPr>
              <a:t>japanese site</a:t>
            </a:r>
            <a:r>
              <a:rPr lang="ja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where: Kyoto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hobby: Jogging / Learn Chinese / BTS / No drinking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Talk: PyConJP2019, PyCon China Beijing 2019, PyCon mini HIroshima, PyConJP 2020 Tutorial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362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自己紹介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750"/>
              <a:t>Coordinate Reference System</a:t>
            </a:r>
            <a:r>
              <a:rPr lang="ja"/>
              <a:t>（CRS）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There are multiple definitions for expressing position.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A geodesic system that defines what to do with a bumpy elliptical earth.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Representing the Earth as a Sphere? Coordinate system for planar representation.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A combination of many geodetic and coordinate systems =&gt; coordinate reference system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According to the GeoRepository site, there are 6547 CRSs.</a:t>
            </a:r>
            <a:endParaRPr/>
          </a:p>
          <a:p>
            <a:pPr indent="-3175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It is run by The International Association of Oil &amp; Gas Producers (IOGP).</a:t>
            </a:r>
            <a:endParaRPr b="1" sz="1300">
              <a:solidFill>
                <a:srgbClr val="2C2F34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If you don't pay attention to this, you won't be able to make use of the location data at all.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Please refer to books and other sources for accurate information.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Shapely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Use shapely to represent geospatial information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https://shapely.readthedocs.io/en/stable/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Express space using Point, LineString, and Polygon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Pass numerical values in the order of x, y (longitude / latitude)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There is also Multi * that puts each together.</a:t>
            </a:r>
            <a:endParaRPr sz="16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Point : MultiPoint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LineString : MultiString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Polygon : MultiPolygon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Notebook Link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ja" sz="1200"/>
              <a:t>Colab: </a:t>
            </a:r>
            <a:r>
              <a:rPr lang="ja" sz="1200" u="sng">
                <a:solidFill>
                  <a:schemeClr val="hlink"/>
                </a:solidFill>
                <a:hlinkClick r:id="rId4"/>
              </a:rPr>
              <a:t>https://colab.research.google.com/drive/1CU8jzoLs8Hv0NNmHqES3gtYqneX_PvNJ?usp=sharing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Express the area of my activity with Point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Expressed in latitude and longitude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600">
                <a:solidFill>
                  <a:schemeClr val="dk1"/>
                </a:solidFill>
              </a:rPr>
              <a:t>When set to MultiPoint, it is displayed with 4 points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09750"/>
            <a:ext cx="3951675" cy="20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375" y="2109749"/>
            <a:ext cx="4411826" cy="15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Express the area of my activity with LineString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>
                <a:solidFill>
                  <a:schemeClr val="dk1"/>
                </a:solidFill>
              </a:rPr>
              <a:t>If you pass a Point to multiple LineStrings, it will be represented by a line.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>
                <a:solidFill>
                  <a:schemeClr val="dk1"/>
                </a:solidFill>
              </a:rPr>
              <a:t>Let's make a line between east and west, north and south.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813" y="2153852"/>
            <a:ext cx="6954375" cy="2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Express the area of my activity with Polygon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When multiple Points are passed, they are represented as Polygon.</a:t>
            </a:r>
            <a:endParaRPr sz="16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>
                <a:solidFill>
                  <a:schemeClr val="dk1"/>
                </a:solidFill>
              </a:rPr>
              <a:t>Convert four points to a Polygon.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963" y="1943175"/>
            <a:ext cx="4922075" cy="29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Plotting</a:t>
            </a:r>
            <a:endParaRPr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Plotting with folium.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0" y="1017725"/>
            <a:ext cx="4649151" cy="39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Measure distances by transforming the coordinate reference system.</a:t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247300" y="1330025"/>
            <a:ext cx="8520600" cy="33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In this case, </a:t>
            </a:r>
            <a:r>
              <a:rPr lang="ja"/>
              <a:t> EPSG4326 =&gt; EPSG6674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By doing so, we can measure the distance between line segments.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There are various attributes.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00" y="2571750"/>
            <a:ext cx="3664650" cy="23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400" y="2571750"/>
            <a:ext cx="4048358" cy="23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How to use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How to use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File Formats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Raster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Data is stored in a grid.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File format: GeoTIFF,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Packages: rasterio, </a:t>
            </a:r>
            <a:r>
              <a:rPr b="1" lang="ja"/>
              <a:t>xarray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Vector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Data created from points, line strings, and polygons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File formats: Shape, GeoJSON, KML, etc.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Shapefile consists of about 3-5 files.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Packages: </a:t>
            </a:r>
            <a:r>
              <a:rPr b="1" lang="ja"/>
              <a:t>geopandas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On PyConJP Blog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3"/>
              </a:rPr>
              <a:t>Python Boot Camp in 京都を開催しました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038" y="1093925"/>
            <a:ext cx="4183927" cy="28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Raster Data</a:t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Data: National Land Information: Land use fine mesh (raster version)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https://nlftp.mlit.go.jp/ksj/gml/datalist/KsjTmplt-L03-b_r.html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Handling the Kyoto area</a:t>
            </a:r>
            <a:r>
              <a:rPr lang="ja"/>
              <a:t>: 5235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Unzip the zip and load the tif file with xarray's open_rasterio function.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The data are stored in 100m mesh at each location with the values of land cover classification.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Actual reading and objects.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75" y="2869950"/>
            <a:ext cx="6460427" cy="21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Raster Data 2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663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>
                <a:solidFill>
                  <a:schemeClr val="dk1"/>
                </a:solidFill>
              </a:rPr>
              <a:t>Cut out area of my activity.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Can be visualized with the plot method.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Using xarray makes it easy to cut out data</a:t>
            </a:r>
            <a:r>
              <a:rPr lang="ja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75" y="2356776"/>
            <a:ext cx="5781249" cy="26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Vector Data</a:t>
            </a:r>
            <a:endParaRPr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Data used: National Land Data: Administrative Area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https://nlftp.mlit.go.jp/ksj/gml/datalist/KsjTmplt-N03-v3_0.html#</a:t>
            </a:r>
            <a:r>
              <a:rPr lang="ja"/>
              <a:t>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As usual, kyoto data.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The ZIP contains both shape and geojson.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45" y="2678550"/>
            <a:ext cx="3004450" cy="17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475" y="2629413"/>
            <a:ext cx="5086149" cy="18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Vector Data 2</a:t>
            </a:r>
            <a:endParaRPr/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Find out which wards are in my activity.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Use intersects method.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visualize with folium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The light blue area is vector data.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With google satellite data.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I was surprised by the length of Sakyo Ward.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25" y="1463200"/>
            <a:ext cx="3094924" cy="31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12125"/>
            <a:ext cx="4907025" cy="17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How to use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ja">
                <a:solidFill>
                  <a:schemeClr val="dk1"/>
                </a:solidFill>
              </a:rPr>
              <a:t>How to use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ja">
                <a:solidFill>
                  <a:schemeClr val="dk1"/>
                </a:solidFill>
              </a:rPr>
              <a:t>Personal behavior data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 sz="2500"/>
              <a:t>Personal behavior data</a:t>
            </a:r>
            <a:endParaRPr sz="3900"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Data</a:t>
            </a:r>
            <a:r>
              <a:rPr lang="ja"/>
              <a:t>: GPS trajectory linked data project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https://github.com/koujikozaki/GPS2LOD</a:t>
            </a:r>
            <a:r>
              <a:rPr lang="ja"/>
              <a:t> (CC4.0)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Description: Behavior during a conference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We have time and location data, altitude, speed,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I'll observe the data to see if everyone was acting seriously.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colab: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https://colab.research.google.com/drive/1_LNM-AKdpcuJb-vOzPKJt3O81o1jOGia?usp=sharing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data processing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We will use speed, location, and personal information.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Converted the data to every 30 minutes.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Point type for position information that exists as a float.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DataFrame =&gt; GeoDataFrame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 =&gt; GeoJson 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ja" sz="2500"/>
              <a:t>Personal behavior data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What is the central point of everyone's actions?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It can be obtained with the centroid attribute of MultiPoint, but it is the center of movement... (left)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I created a median from position data that is a float (right): Bingo!</a:t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571750"/>
            <a:ext cx="4084500" cy="244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00" y="2568129"/>
            <a:ext cx="4084500" cy="245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ja" sz="2500"/>
              <a:t>Personal behavior data 3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Observe the behavior of all people.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Use heat maps to observe where the frequency was highest.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Observe each individual by separating them by color.</a:t>
            </a:r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9575"/>
            <a:ext cx="4136599" cy="24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232" y="2429575"/>
            <a:ext cx="4085068" cy="24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ja" sz="2500"/>
              <a:t>Personal behavior data 4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The speed of each individual at a given point in time is represented by the size of the circle.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Heat map representation of how many people are gathering.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124" y="1997976"/>
            <a:ext cx="4913752" cy="29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Thank you! PyConJP!!!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38" y="1152475"/>
            <a:ext cx="6596125" cy="37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4000"/>
              <a:buFont typeface="Arial"/>
              <a:buNone/>
            </a:pPr>
            <a:r>
              <a:rPr lang="ja" sz="2500"/>
              <a:t>Personal behavior data 4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Compare the daily latitude distance for each individual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Change the coordinate reference system to express in meters.</a:t>
            </a:r>
            <a:r>
              <a:rPr lang="ja"/>
              <a:t>（EPSG4326 =&gt; EPSG6673）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13" y="1951125"/>
            <a:ext cx="5234576" cy="30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How to use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ja">
                <a:solidFill>
                  <a:schemeClr val="dk1"/>
                </a:solidFill>
              </a:rPr>
              <a:t>How to use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National census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28571"/>
              <a:buChar char="-"/>
            </a:pPr>
            <a:r>
              <a:rPr lang="ja" sz="1400">
                <a:solidFill>
                  <a:schemeClr val="dk1"/>
                </a:solidFill>
              </a:rPr>
              <a:t>Census is the most important statistical survey of the country.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We can also get data on the number of people in each household, their ages, etc.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Nationwide, divided by town/character, data created by 1km, 500m, 250m mesh.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Statistical data and boundary data are kept separately, and regional data is created by merging the two.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Can be obtained in csv and shape file(zipped up).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https://www.e-stat.go.jp/gis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In this article, we will show examples of marketing using basic statistics such as population.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3333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Marketing to ages 0-14</a:t>
            </a:r>
            <a:endParaRPr>
              <a:solidFill>
                <a:schemeClr val="dk1"/>
              </a:solidFill>
            </a:endParaRPr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Marketing to foreign residents</a:t>
            </a:r>
            <a:endParaRPr>
              <a:solidFill>
                <a:schemeClr val="dk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-"/>
            </a:pPr>
            <a:r>
              <a:rPr lang="ja">
                <a:solidFill>
                  <a:schemeClr val="dk1"/>
                </a:solidFill>
              </a:rPr>
              <a:t>Colab: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https://colab.research.google.com/drive/1QspBpoW9BO_ofXmrLOX3a04YD5SE_3eH?usp=sharing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National census 2</a:t>
            </a:r>
            <a:endParaRPr/>
          </a:p>
        </p:txBody>
      </p:sp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ja" sz="1600">
                <a:solidFill>
                  <a:schemeClr val="dk1"/>
                </a:solidFill>
              </a:rPr>
              <a:t>We have created a data set that includes the central part of Kyoto.</a:t>
            </a:r>
            <a:endParaRPr sz="16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Data on total population, sex ratio, age structure, number of households, etc. on a 250-meter mesh</a:t>
            </a:r>
            <a:endParaRPr/>
          </a:p>
          <a:p>
            <a:pPr indent="-317500" lvl="1" marL="914400" marR="304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Merged with KEY_CODE.</a:t>
            </a:r>
            <a:endParaRPr/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200" y="2275050"/>
            <a:ext cx="4599598" cy="27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National census 3</a:t>
            </a:r>
            <a:endParaRPr/>
          </a:p>
        </p:txBody>
      </p:sp>
      <p:sp>
        <p:nvSpPr>
          <p:cNvPr id="348" name="Google Shape;34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sz="1400">
                <a:solidFill>
                  <a:schemeClr val="dk1"/>
                </a:solidFill>
              </a:rPr>
              <a:t>Use the 0-14 year old population to find areas that are likely to have a younger population.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Separate by total number and ratio (300+, 40%)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This area can be created with Pandas-like processing.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75" y="2878950"/>
            <a:ext cx="3278101" cy="19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125" y="2873793"/>
            <a:ext cx="3278098" cy="196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National census 4</a:t>
            </a:r>
            <a:endParaRPr/>
          </a:p>
        </p:txBody>
      </p:sp>
      <p:sp>
        <p:nvSpPr>
          <p:cNvPr id="356" name="Google Shape;35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Delivering information to foreign residents.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The less foreigners they have nearby, the more difficult it will be to get information.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Find areas with less than 10 people on a 250 meter mesh.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0975" y="2571750"/>
            <a:ext cx="4042050" cy="24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National census 5</a:t>
            </a:r>
            <a:endParaRPr/>
          </a:p>
        </p:txBody>
      </p:sp>
      <p:sp>
        <p:nvSpPr>
          <p:cNvPr id="363" name="Google Shape;36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There were more people under 10 than I expected, so I checked for people over 10.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50" y="1789050"/>
            <a:ext cx="5349502" cy="32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370" name="Google Shape;370;p60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How to use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376" name="Google Shape;376;p61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ja">
                <a:solidFill>
                  <a:schemeClr val="dk1"/>
                </a:solidFill>
              </a:rPr>
              <a:t>How to use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ja">
                <a:solidFill>
                  <a:schemeClr val="dk1"/>
                </a:solidFill>
              </a:rPr>
              <a:t>Himawari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Writing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ja"/>
              <a:t>I write about Dash. Dash is plotly’s Web Framework.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599" y="1152475"/>
            <a:ext cx="1901649" cy="269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425" y="1135709"/>
            <a:ext cx="1901650" cy="272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Meteorological data with xarray</a:t>
            </a:r>
            <a:endParaRPr/>
          </a:p>
        </p:txBody>
      </p:sp>
      <p:sp>
        <p:nvSpPr>
          <p:cNvPr id="382" name="Google Shape;38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Data: </a:t>
            </a:r>
            <a:r>
              <a:rPr lang="ja"/>
              <a:t>PTree 　</a:t>
            </a: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「(c) JAXA・気象庁」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03255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76"/>
              <a:buChar char="-"/>
            </a:pPr>
            <a:r>
              <a:rPr lang="ja" sz="1175">
                <a:solidFill>
                  <a:srgbClr val="222222"/>
                </a:solidFill>
                <a:highlight>
                  <a:srgbClr val="FFFFFF"/>
                </a:highlight>
              </a:rPr>
              <a:t>Colab: </a:t>
            </a:r>
            <a:r>
              <a:rPr lang="ja" sz="1175" u="sng">
                <a:solidFill>
                  <a:schemeClr val="hlink"/>
                </a:solidFill>
                <a:hlinkClick r:id="rId3"/>
              </a:rPr>
              <a:t>https://colab.research.google.com/drive/1J3QU3Hv2iO1EKYGKma96CkkFeVqqzzrD?usp=sharing</a:t>
            </a:r>
            <a:endParaRPr sz="1175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Description</a:t>
            </a:r>
            <a:r>
              <a:rPr lang="ja" sz="17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 </a:t>
            </a:r>
            <a:r>
              <a:rPr lang="ja" sz="1700" u="sng">
                <a:solidFill>
                  <a:schemeClr val="hlink"/>
                </a:solidFill>
                <a:hlinkClick r:id="rId5"/>
              </a:rPr>
              <a:t>https://www.eorc.jaxa.jp/ptree/userguide_j.html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Non-commercial use only.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Buy it if it's commercial use!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Data is in NetCDF format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Multidimensional Array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Use xarray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What to do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See how the amount of sunlight 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changes over the of a day.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83" name="Google Shape;383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2166325"/>
            <a:ext cx="4338224" cy="27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Meteorological data with xarray 2</a:t>
            </a:r>
            <a:endParaRPr/>
          </a:p>
        </p:txBody>
      </p:sp>
      <p:sp>
        <p:nvSpPr>
          <p:cNvPr id="389" name="Google Shape;38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Using xarray is intuitive and easy to understand.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I think I can get there if I can use pandas.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Files can be readed together.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2830125"/>
            <a:ext cx="4049258" cy="17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977950"/>
            <a:ext cx="4409524" cy="25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Meteorological data with xarray and plotly</a:t>
            </a:r>
            <a:endParaRPr/>
          </a:p>
        </p:txBody>
      </p:sp>
      <p:sp>
        <p:nvSpPr>
          <p:cNvPr id="397" name="Google Shape;39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Using Plotly to visualize hourly data.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The more graph move, the more you feel!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JAXAのP-Tree、ひまわりのSWRをPlotlyを使って可視化" id="398" name="Google Shape;398;p64" title="pycon jaxa chomoku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525" y="1983825"/>
            <a:ext cx="3848950" cy="28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311700" y="417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Meteorological data with xarray and pydeck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Express the total for the day.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Group by location and total for one day.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With pydeck.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JAXAのひまわりデータをPydeckを用いて可視化" id="405" name="Google Shape;405;p65" title="pycon jaxa pydec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238" y="2159100"/>
            <a:ext cx="3381526" cy="25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411" name="Google Shape;411;p66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How to use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agenda</a:t>
            </a:r>
            <a:endParaRPr/>
          </a:p>
        </p:txBody>
      </p:sp>
      <p:sp>
        <p:nvSpPr>
          <p:cNvPr id="417" name="Google Shape;417;p67"/>
          <p:cNvSpPr txBox="1"/>
          <p:nvPr>
            <p:ph idx="1" type="body"/>
          </p:nvPr>
        </p:nvSpPr>
        <p:spPr>
          <a:xfrm>
            <a:off x="311700" y="1180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Location data / </a:t>
            </a:r>
            <a:r>
              <a:rPr lang="ja" sz="1400">
                <a:solidFill>
                  <a:schemeClr val="dk1"/>
                </a:solidFill>
              </a:rPr>
              <a:t>Geospatial information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File Formats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b="1" lang="ja">
                <a:solidFill>
                  <a:schemeClr val="dk1"/>
                </a:solidFill>
              </a:rPr>
              <a:t>How to use</a:t>
            </a:r>
            <a:endParaRPr b="1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Personal behavior data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National census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b="1" lang="ja">
                <a:solidFill>
                  <a:schemeClr val="dk1"/>
                </a:solidFill>
              </a:rPr>
              <a:t>Satellite Images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>
            <p:ph type="title"/>
          </p:nvPr>
        </p:nvSpPr>
        <p:spPr>
          <a:xfrm>
            <a:off x="311700" y="47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Satellite Images</a:t>
            </a:r>
            <a:endParaRPr/>
          </a:p>
        </p:txBody>
      </p:sp>
      <p:sp>
        <p:nvSpPr>
          <p:cNvPr id="423" name="Google Shape;42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Data:</a:t>
            </a:r>
            <a:r>
              <a:rPr lang="ja"/>
              <a:t> Sentinel2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900"/>
              <a:t>Colab: </a:t>
            </a:r>
            <a:r>
              <a:rPr lang="ja" sz="1200" u="sng">
                <a:solidFill>
                  <a:schemeClr val="hlink"/>
                </a:solidFill>
                <a:hlinkClick r:id="rId3"/>
              </a:rPr>
              <a:t>https://colab.research.google.com/drive/1hajaEIBbUwGWvm5JbnJ6y0WhsMDwc3Yi?usp=sharing</a:t>
            </a:r>
            <a:endParaRPr sz="9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4"/>
              </a:rPr>
              <a:t>License</a:t>
            </a:r>
            <a:r>
              <a:rPr lang="ja"/>
              <a:t> Copernicus Open Access Hub (</a:t>
            </a:r>
            <a:r>
              <a:rPr lang="ja" u="sng">
                <a:solidFill>
                  <a:schemeClr val="hlink"/>
                </a:solidFill>
                <a:hlinkClick r:id="rId5"/>
              </a:rPr>
              <a:t>Link</a:t>
            </a:r>
            <a:r>
              <a:rPr lang="ja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There are various files, but the raster data is in a jp2 file.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Read and process the file using rioxarray.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500">
                <a:solidFill>
                  <a:schemeClr val="dk1"/>
                </a:solidFill>
                <a:highlight>
                  <a:srgbClr val="FFFFFF"/>
                </a:highlight>
              </a:rPr>
              <a:t>Read 1pixel / 10m TCI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Observe the local Mt. Tanakami (I can only go back a year for convenience, so I will compare the two)</a:t>
            </a:r>
            <a:endParaRPr/>
          </a:p>
        </p:txBody>
      </p:sp>
      <p:pic>
        <p:nvPicPr>
          <p:cNvPr id="424" name="Google Shape;4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52288" y="3036275"/>
            <a:ext cx="4039426" cy="19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Satellite Images 2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Visualization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Satellite images of Osaka, Kyoto, Nara, and Shiga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Changing the CRS</a:t>
            </a:r>
            <a:r>
              <a:rPr lang="ja"/>
              <a:t>（EPSG:32653 =&gt; EPSG:4326）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Call up the location data of the part of Mt. Tanakami you want to see that you prepared in advance, and cut it out.</a:t>
            </a:r>
            <a:endParaRPr/>
          </a:p>
        </p:txBody>
      </p:sp>
      <p:pic>
        <p:nvPicPr>
          <p:cNvPr id="431" name="Google Shape;4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75" y="2571749"/>
            <a:ext cx="2368776" cy="23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225" y="2605948"/>
            <a:ext cx="2368776" cy="230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Satellite Images 3 : 2020/10/12</a:t>
            </a:r>
            <a:endParaRPr/>
          </a:p>
        </p:txBody>
      </p:sp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707" y="1246325"/>
            <a:ext cx="3792594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Satellite Images 4 : 2021/10/2</a:t>
            </a:r>
            <a:endParaRPr/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450" y="1246625"/>
            <a:ext cx="3905091" cy="36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Hannari </a:t>
            </a:r>
            <a:r>
              <a:rPr lang="ja"/>
              <a:t>Python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Python community in Kyoto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Recently held Online!!!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Once a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Social Tipping!!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Donate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PyCharity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Red Cross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Japanese Student Service Organization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https://hannari-python.connpass.com/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71625"/>
            <a:ext cx="4185400" cy="2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conclusion </a:t>
            </a:r>
            <a:endParaRPr/>
          </a:p>
        </p:txBody>
      </p:sp>
      <p:sp>
        <p:nvSpPr>
          <p:cNvPr id="450" name="Google Shape;45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It's easy to make use of location data in Python.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On the other hand, the exact knowledge is quite complex, and I'd like to work with an expert to touch this area.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Once the data is in place, it will be possible to help solve social issues.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"How do we act?" may be the challenge for those of us who can touch data or write code.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conclusion</a:t>
            </a:r>
            <a:r>
              <a:rPr lang="ja"/>
              <a:t>２</a:t>
            </a:r>
            <a:endParaRPr/>
          </a:p>
        </p:txBody>
      </p:sp>
      <p:pic>
        <p:nvPicPr>
          <p:cNvPr id="456" name="Google Shape;4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88" y="1017725"/>
            <a:ext cx="6620424" cy="35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3"/>
          <p:cNvSpPr txBox="1"/>
          <p:nvPr/>
        </p:nvSpPr>
        <p:spPr>
          <a:xfrm>
            <a:off x="4994400" y="4596900"/>
            <a:ext cx="414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from ghibli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https://www.ghibli.jp/works/mononoke/#frame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4"/>
          <p:cNvSpPr txBox="1"/>
          <p:nvPr>
            <p:ph type="title"/>
          </p:nvPr>
        </p:nvSpPr>
        <p:spPr>
          <a:xfrm>
            <a:off x="311700" y="68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Thank you very much</a:t>
            </a:r>
            <a:endParaRPr/>
          </a:p>
        </p:txBody>
      </p:sp>
      <p:sp>
        <p:nvSpPr>
          <p:cNvPr id="463" name="Google Shape;463;p74"/>
          <p:cNvSpPr txBox="1"/>
          <p:nvPr/>
        </p:nvSpPr>
        <p:spPr>
          <a:xfrm>
            <a:off x="2286000" y="2600100"/>
            <a:ext cx="64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425" y="1500725"/>
            <a:ext cx="5082050" cy="3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参考資料</a:t>
            </a:r>
            <a:endParaRPr/>
          </a:p>
        </p:txBody>
      </p:sp>
      <p:sp>
        <p:nvSpPr>
          <p:cNvPr id="470" name="Google Shape;470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books(only japanese)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地図リテラシー入門　羽田康祐　ペレ出版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その問題、デジタル地図が解決します　中島円　ペレ出版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GIS地理情報システム　矢野桂司　創元社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for study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GEO-PYTHON(</a:t>
            </a:r>
            <a:r>
              <a:rPr lang="ja" sz="1150">
                <a:solidFill>
                  <a:srgbClr val="333333"/>
                </a:solidFill>
                <a:highlight>
                  <a:srgbClr val="FFFFFF"/>
                </a:highlight>
              </a:rPr>
              <a:t>University of Helsinki</a:t>
            </a:r>
            <a:r>
              <a:rPr lang="ja"/>
              <a:t>) </a:t>
            </a:r>
            <a:r>
              <a:rPr lang="ja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Packeges</a:t>
            </a:r>
            <a:endParaRPr/>
          </a:p>
        </p:txBody>
      </p:sp>
      <p:sp>
        <p:nvSpPr>
          <p:cNvPr id="476" name="Google Shape;47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3"/>
              </a:rPr>
              <a:t>https://shapely.readthedocs.io/en/stable/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https://geopandas.org/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5"/>
              </a:rPr>
              <a:t>http://xarray.pydata.org/en/stable/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6"/>
              </a:rPr>
              <a:t>https://python-visualization.github.io/folium/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plotly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7"/>
              </a:rPr>
              <a:t>https://plotly.com/python/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pydeck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8"/>
              </a:rPr>
              <a:t>https://deckgl.readthedocs.io/en/latest/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Data</a:t>
            </a:r>
            <a:endParaRPr/>
          </a:p>
        </p:txBody>
      </p:sp>
      <p:sp>
        <p:nvSpPr>
          <p:cNvPr id="482" name="Google Shape;48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2100">
                <a:solidFill>
                  <a:srgbClr val="202124"/>
                </a:solidFill>
                <a:highlight>
                  <a:srgbClr val="F8F9FA"/>
                </a:highlight>
              </a:rPr>
              <a:t>Behavior data of 11 people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GPS trajectory linked data project　</a:t>
            </a:r>
            <a:r>
              <a:rPr lang="ja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Link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kokuse-chosa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eStat Statistics GIS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https://www.e-stat.go.jp/gis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kokuse-chosa (2015) 250meter mesh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JAXA HIMAWARI MONITOR: </a:t>
            </a:r>
            <a:r>
              <a:rPr lang="ja" u="sng">
                <a:solidFill>
                  <a:schemeClr val="hlink"/>
                </a:solidFill>
                <a:hlinkClick r:id="rId5"/>
              </a:rPr>
              <a:t>Link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Sentinel2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Copernicus Open Access Hub: </a:t>
            </a:r>
            <a:r>
              <a:rPr lang="ja" u="sng">
                <a:solidFill>
                  <a:schemeClr val="hlink"/>
                </a:solidFill>
                <a:hlinkClick r:id="rId6"/>
              </a:rPr>
              <a:t>Link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I </a:t>
            </a:r>
            <a:r>
              <a:rPr lang="ja"/>
              <a:t>appreciate</a:t>
            </a:r>
            <a:r>
              <a:rPr lang="ja"/>
              <a:t> before my talk.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2056950"/>
            <a:ext cx="85206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10800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Thank you!</a:t>
            </a:r>
            <a:endParaRPr b="1" sz="10800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498775" y="1533750"/>
            <a:ext cx="803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200">
                <a:latin typeface="MS PGothic"/>
                <a:ea typeface="MS PGothic"/>
                <a:cs typeface="MS PGothic"/>
                <a:sym typeface="MS PGothic"/>
              </a:rPr>
              <a:t>To the medical community and all those who support society</a:t>
            </a:r>
            <a:endParaRPr b="1" sz="220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Motivation for the talk.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I dealt with a lot of location data at 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I realized the importance of location data in dealing with the real world we live 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On the other hand, the usage is rarely talked about (me too. according to me).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Expectation that by talking, other people will start to talk about various things.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I'll talk about the basics and how to use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Also, there may be some mistakes, so if you notice any, please point them out to me!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Main Packages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Handling</a:t>
            </a:r>
            <a:r>
              <a:rPr lang="ja"/>
              <a:t> geospatial information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Handling geospatial information as tabular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Handling multidimensional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 / plotly / pydeck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Visualization of geospatial information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